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9" r:id="rId2"/>
    <p:sldId id="3073" r:id="rId3"/>
    <p:sldId id="3149" r:id="rId4"/>
    <p:sldId id="3074" r:id="rId5"/>
    <p:sldId id="3035" r:id="rId6"/>
    <p:sldId id="3150" r:id="rId7"/>
    <p:sldId id="3151" r:id="rId8"/>
    <p:sldId id="3153" r:id="rId9"/>
    <p:sldId id="3126" r:id="rId10"/>
    <p:sldId id="3127" r:id="rId11"/>
    <p:sldId id="280"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83" d="100"/>
          <a:sy n="83"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10</a:t>
            </a:fld>
            <a:endParaRPr lang="en-GB"/>
          </a:p>
        </p:txBody>
      </p:sp>
    </p:spTree>
    <p:extLst>
      <p:ext uri="{BB962C8B-B14F-4D97-AF65-F5344CB8AC3E}">
        <p14:creationId xmlns:p14="http://schemas.microsoft.com/office/powerpoint/2010/main" val="107298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2</a:t>
            </a:fld>
            <a:endParaRPr lang="en-GB"/>
          </a:p>
        </p:txBody>
      </p:sp>
    </p:spTree>
    <p:extLst>
      <p:ext uri="{BB962C8B-B14F-4D97-AF65-F5344CB8AC3E}">
        <p14:creationId xmlns:p14="http://schemas.microsoft.com/office/powerpoint/2010/main" val="9092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3</a:t>
            </a:fld>
            <a:endParaRPr lang="en-GB"/>
          </a:p>
        </p:txBody>
      </p:sp>
    </p:spTree>
    <p:extLst>
      <p:ext uri="{BB962C8B-B14F-4D97-AF65-F5344CB8AC3E}">
        <p14:creationId xmlns:p14="http://schemas.microsoft.com/office/powerpoint/2010/main" val="59630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4</a:t>
            </a:fld>
            <a:endParaRPr lang="en-GB"/>
          </a:p>
        </p:txBody>
      </p:sp>
    </p:spTree>
    <p:extLst>
      <p:ext uri="{BB962C8B-B14F-4D97-AF65-F5344CB8AC3E}">
        <p14:creationId xmlns:p14="http://schemas.microsoft.com/office/powerpoint/2010/main" val="393457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190349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6</a:t>
            </a:fld>
            <a:endParaRPr lang="en-GB"/>
          </a:p>
        </p:txBody>
      </p:sp>
    </p:spTree>
    <p:extLst>
      <p:ext uri="{BB962C8B-B14F-4D97-AF65-F5344CB8AC3E}">
        <p14:creationId xmlns:p14="http://schemas.microsoft.com/office/powerpoint/2010/main" val="4073106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7</a:t>
            </a:fld>
            <a:endParaRPr lang="en-GB"/>
          </a:p>
        </p:txBody>
      </p:sp>
    </p:spTree>
    <p:extLst>
      <p:ext uri="{BB962C8B-B14F-4D97-AF65-F5344CB8AC3E}">
        <p14:creationId xmlns:p14="http://schemas.microsoft.com/office/powerpoint/2010/main" val="355525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8</a:t>
            </a:fld>
            <a:endParaRPr lang="en-GB"/>
          </a:p>
        </p:txBody>
      </p:sp>
    </p:spTree>
    <p:extLst>
      <p:ext uri="{BB962C8B-B14F-4D97-AF65-F5344CB8AC3E}">
        <p14:creationId xmlns:p14="http://schemas.microsoft.com/office/powerpoint/2010/main" val="287369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3.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6.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10EDB573-8EC6-4388-9E64-D528DB5E1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377" y="828844"/>
            <a:ext cx="9791025" cy="2091109"/>
          </a:xfrm>
          <a:prstGeom prst="rect">
            <a:avLst/>
          </a:prstGeom>
        </p:spPr>
      </p:pic>
      <p:pic>
        <p:nvPicPr>
          <p:cNvPr id="5" name="Picture 4">
            <a:extLst>
              <a:ext uri="{FF2B5EF4-FFF2-40B4-BE49-F238E27FC236}">
                <a16:creationId xmlns:a16="http://schemas.microsoft.com/office/drawing/2014/main" id="{CB537EF2-C032-4CF0-AB94-1AC742075526}"/>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id="{764B8997-7BBD-419D-A2AF-51E02703B593}"/>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4"/>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99022"/>
            <a:ext cx="10427649"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Hãy vẽ sơ đồ hình cây biểu diễn sở thích của các thành viên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gia đình em.</a:t>
            </a:r>
          </a:p>
        </p:txBody>
      </p:sp>
      <p:sp>
        <p:nvSpPr>
          <p:cNvPr id="8" name="Rectangle 7">
            <a:extLst>
              <a:ext uri="{FF2B5EF4-FFF2-40B4-BE49-F238E27FC236}">
                <a16:creationId xmlns:a16="http://schemas.microsoft.com/office/drawing/2014/main" id="{D1E6D449-C9F1-4CD1-8C89-17CB6A075213}"/>
              </a:ext>
            </a:extLst>
          </p:cNvPr>
          <p:cNvSpPr/>
          <p:nvPr/>
        </p:nvSpPr>
        <p:spPr>
          <a:xfrm>
            <a:off x="882173" y="2687223"/>
            <a:ext cx="10427651"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Gia đình em có nhiều tập ảnh chụp khi đi du lịch. Em hãy vẽ sơ đồ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cây biểu diễn tên các thư mục để sắp xếp ảnh hợp lí.</a:t>
            </a:r>
          </a:p>
        </p:txBody>
      </p:sp>
    </p:spTree>
    <p:custDataLst>
      <p:tags r:id="rId1"/>
    </p:custDataLst>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B602EAC-AED2-499F-BCF9-F7A0BD1ACE2A}"/>
              </a:ext>
            </a:extLst>
          </p:cNvPr>
          <p:cNvPicPr>
            <a:picLocks noChangeAspect="1"/>
          </p:cNvPicPr>
          <p:nvPr/>
        </p:nvPicPr>
        <p:blipFill>
          <a:blip r:embed="rId7"/>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556072" y="3048802"/>
            <a:ext cx="7480488" cy="2234398"/>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903081" y="3149510"/>
            <a:ext cx="692011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bộ phận chính của một cây xanh gồm rễ, thân, cành và lá. Vận dụng cấu tạo đó, chúng ta có thể biểu diễn một cách sắp xếp, phân loại bằng sơ đồ hình cây để dễ hình dung và tìm kiếm.</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id="{3BE4F914-F784-4F29-AAB8-C349D2E5DEB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id="{40409BAC-F58A-452A-980A-62091EAE5ACF}"/>
              </a:ext>
            </a:extLst>
          </p:cNvPr>
          <p:cNvPicPr>
            <a:picLocks noChangeAspect="1"/>
          </p:cNvPicPr>
          <p:nvPr/>
        </p:nvPicPr>
        <p:blipFill>
          <a:blip r:embed="rId7"/>
          <a:stretch>
            <a:fillRect/>
          </a:stretch>
        </p:blipFill>
        <p:spPr>
          <a:xfrm>
            <a:off x="11341064" y="1338001"/>
            <a:ext cx="499484" cy="440951"/>
          </a:xfrm>
          <a:prstGeom prst="rect">
            <a:avLst/>
          </a:prstGeom>
        </p:spPr>
      </p:pic>
    </p:spTree>
    <p:custDataLst>
      <p:tags r:id="rId1"/>
    </p:custDataLst>
    <p:extLst>
      <p:ext uri="{BB962C8B-B14F-4D97-AF65-F5344CB8AC3E}">
        <p14:creationId xmlns:p14="http://schemas.microsoft.com/office/powerpoint/2010/main" val="31693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S</a:t>
            </a:r>
            <a:r>
              <a:rPr lang="vi-VN" sz="2800" b="1">
                <a:solidFill>
                  <a:srgbClr val="F03C69"/>
                </a:solidFill>
                <a:latin typeface="SVN-SAF" panose="02040603050506020204" pitchFamily="18" charset="0"/>
                <a:cs typeface="Times New Roman" panose="02020603050405020304" pitchFamily="18" charset="0"/>
              </a:rPr>
              <a:t>Ơ</a:t>
            </a:r>
            <a:r>
              <a:rPr lang="en-US" sz="2800" b="1">
                <a:solidFill>
                  <a:srgbClr val="F03C69"/>
                </a:solidFill>
                <a:latin typeface="SVN-SAF" panose="02040603050506020204" pitchFamily="18" charset="0"/>
                <a:cs typeface="Times New Roman" panose="02020603050405020304" pitchFamily="18" charset="0"/>
              </a:rPr>
              <a:t> ĐỒ HÌNH CÂY</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Trò ch</a:t>
              </a:r>
              <a:r>
                <a:rPr lang="vi-VN" sz="2800" b="1">
                  <a:solidFill>
                    <a:srgbClr val="7FC354"/>
                  </a:solidFill>
                  <a:latin typeface="SVN-Androgyne" panose="02040603050506020204" pitchFamily="18" charset="0"/>
                  <a:cs typeface="Times New Roman" panose="02020603050405020304" pitchFamily="18" charset="0"/>
                </a:rPr>
                <a:t>ơi</a:t>
              </a:r>
              <a:r>
                <a:rPr lang="en-US" sz="2800" b="1">
                  <a:solidFill>
                    <a:srgbClr val="7FC354"/>
                  </a:solidFill>
                  <a:latin typeface="SVN-Androgyne" panose="02040603050506020204" pitchFamily="18" charset="0"/>
                  <a:cs typeface="Times New Roman" panose="02020603050405020304" pitchFamily="18" charset="0"/>
                </a:rPr>
                <a:t> dán sở thích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6231605"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Cây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ở thích gồm nhiều cành, mỗi cành.. là tên của một nhóm có sẵn. Nhiệm vụ của các em là thêm lá vào mỗi cành bằng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ách: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Mỗi em viết sở thích của mình vào một mặt của lá, mặt sau ghi tên của mình và dán vào cành phù hợp trên cây. Ví dụ, lá viết sở thích </a:t>
              </a:r>
              <a:r>
                <a:rPr lang="vi-VN" sz="2000">
                  <a:solidFill>
                    <a:srgbClr val="0998D7"/>
                  </a:solidFill>
                  <a:latin typeface="UTM Avo" panose="02040603050506020204" pitchFamily="18" charset="0"/>
                  <a:cs typeface="Times New Roman" panose="02020603050405020304" pitchFamily="18" charset="0"/>
                </a:rPr>
                <a:t>Đá bóng </a:t>
              </a:r>
              <a:r>
                <a:rPr lang="vi-VN" sz="2000">
                  <a:latin typeface="UTM Avo" panose="02040603050506020204" pitchFamily="18" charset="0"/>
                  <a:cs typeface="Times New Roman" panose="02020603050405020304" pitchFamily="18" charset="0"/>
                </a:rPr>
                <a:t>dán ở cành </a:t>
              </a:r>
              <a:r>
                <a:rPr lang="vi-VN" sz="2000">
                  <a:solidFill>
                    <a:srgbClr val="0998D7"/>
                  </a:solidFill>
                  <a:latin typeface="UTM Avo" panose="02040603050506020204" pitchFamily="18" charset="0"/>
                  <a:cs typeface="Times New Roman" panose="02020603050405020304" pitchFamily="18" charset="0"/>
                </a:rPr>
                <a:t>Thể thao</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Một em sẽ mô tả sở thích của mình bằng lời để bạn khác tìm.</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A830AFBE-7425-4D98-8652-D4D3828B3B1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932" b="99829" l="1536" r="97313">
                        <a14:foregroundMark x1="5566" y1="40513" x2="5566" y2="40513"/>
                        <a14:foregroundMark x1="2111" y1="39829" x2="2111" y2="39829"/>
                        <a14:foregroundMark x1="92514" y1="47179" x2="92514" y2="47179"/>
                        <a14:foregroundMark x1="97313" y1="48034" x2="97313" y2="48034"/>
                        <a14:foregroundMark x1="55662" y1="3932" x2="55662" y2="3932"/>
                        <a14:foregroundMark x1="19770" y1="92308" x2="19770" y2="99829"/>
                        <a14:foregroundMark x1="20537" y1="92308" x2="59117" y2="93675"/>
                        <a14:foregroundMark x1="59117" y1="93675" x2="72553" y2="92991"/>
                        <a14:foregroundMark x1="72553" y1="92991" x2="75432" y2="98462"/>
                        <a14:foregroundMark x1="26296" y1="95556" x2="22649" y2="96410"/>
                      </a14:backgroundRemoval>
                    </a14:imgEffect>
                  </a14:imgLayer>
                </a14:imgProps>
              </a:ext>
            </a:extLst>
          </a:blip>
          <a:stretch>
            <a:fillRect/>
          </a:stretch>
        </p:blipFill>
        <p:spPr>
          <a:xfrm>
            <a:off x="7381881" y="1732636"/>
            <a:ext cx="3970364" cy="4458086"/>
          </a:xfrm>
          <a:prstGeom prst="rect">
            <a:avLst/>
          </a:prstGeom>
        </p:spPr>
      </p:pic>
    </p:spTree>
    <p:custDataLst>
      <p:tags r:id="rId1"/>
    </p:custDataLst>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ABE6A-BF3B-49A7-A052-89E353AE79D3}"/>
              </a:ext>
            </a:extLst>
          </p:cNvPr>
          <p:cNvSpPr/>
          <p:nvPr/>
        </p:nvSpPr>
        <p:spPr>
          <a:xfrm>
            <a:off x="606489" y="454090"/>
            <a:ext cx="10935271" cy="454035"/>
          </a:xfrm>
          <a:prstGeom prst="rect">
            <a:avLst/>
          </a:prstGeom>
        </p:spPr>
        <p:txBody>
          <a:bodyPr wrap="square">
            <a:spAutoFit/>
          </a:bodyPr>
          <a:lstStyle/>
          <a:p>
            <a:pPr indent="625475" algn="just" defTabSz="342900">
              <a:lnSpc>
                <a:spcPct val="135000"/>
              </a:lnSpc>
            </a:pPr>
            <a:r>
              <a:rPr lang="vi-VN" sz="2000">
                <a:latin typeface="UTM Avo" panose="02040603050506020204" pitchFamily="18" charset="0"/>
                <a:cs typeface="Times New Roman" panose="02020603050405020304" pitchFamily="18" charset="0"/>
              </a:rPr>
              <a:t>Cây sở thích ở Hoạt động 1 được biểu diễn thành sơ đồ hình cây như Hình 4: </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F0000B-F8DC-4EF8-88DE-5FE0AD8C2B96}"/>
              </a:ext>
            </a:extLst>
          </p:cNvPr>
          <p:cNvPicPr>
            <a:picLocks noChangeAspect="1"/>
          </p:cNvPicPr>
          <p:nvPr/>
        </p:nvPicPr>
        <p:blipFill>
          <a:blip r:embed="rId4"/>
          <a:stretch>
            <a:fillRect/>
          </a:stretch>
        </p:blipFill>
        <p:spPr>
          <a:xfrm>
            <a:off x="535610" y="360783"/>
            <a:ext cx="734513" cy="653278"/>
          </a:xfrm>
          <a:prstGeom prst="rect">
            <a:avLst/>
          </a:prstGeom>
        </p:spPr>
      </p:pic>
      <p:pic>
        <p:nvPicPr>
          <p:cNvPr id="6" name="Picture 5">
            <a:extLst>
              <a:ext uri="{FF2B5EF4-FFF2-40B4-BE49-F238E27FC236}">
                <a16:creationId xmlns:a16="http://schemas.microsoft.com/office/drawing/2014/main" id="{858ED75D-C4CF-4B93-9BF5-DAAE86711883}"/>
              </a:ext>
            </a:extLst>
          </p:cNvPr>
          <p:cNvPicPr>
            <a:picLocks noChangeAspect="1"/>
          </p:cNvPicPr>
          <p:nvPr/>
        </p:nvPicPr>
        <p:blipFill>
          <a:blip r:embed="rId5"/>
          <a:stretch>
            <a:fillRect/>
          </a:stretch>
        </p:blipFill>
        <p:spPr>
          <a:xfrm>
            <a:off x="1211154" y="1252445"/>
            <a:ext cx="9769687" cy="3734124"/>
          </a:xfrm>
          <a:prstGeom prst="rect">
            <a:avLst/>
          </a:prstGeom>
        </p:spPr>
      </p:pic>
      <p:sp>
        <p:nvSpPr>
          <p:cNvPr id="7" name="Rectangle 6">
            <a:extLst>
              <a:ext uri="{FF2B5EF4-FFF2-40B4-BE49-F238E27FC236}">
                <a16:creationId xmlns:a16="http://schemas.microsoft.com/office/drawing/2014/main" id="{D6217B81-52A1-4E04-A007-848CB1E69907}"/>
              </a:ext>
            </a:extLst>
          </p:cNvPr>
          <p:cNvSpPr/>
          <p:nvPr/>
        </p:nvSpPr>
        <p:spPr>
          <a:xfrm>
            <a:off x="628363" y="5330890"/>
            <a:ext cx="1093527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Sơ đồ hình cây là một loại sơ đồ đơn giản, dễ sử dụng. Sơ đồ hình cây bắt đầu với một “gốc”, phân thành các nhánh. Mỗi nhánh lại phân thành các nhánh </a:t>
            </a:r>
            <a:r>
              <a:rPr lang="en-US" sz="2000">
                <a:latin typeface="UTM Avo" panose="02040603050506020204" pitchFamily="18" charset="0"/>
                <a:cs typeface="Times New Roman" panose="02020603050405020304" pitchFamily="18" charset="0"/>
              </a:rPr>
              <a:t>co</a:t>
            </a:r>
            <a:r>
              <a:rPr lang="vi-VN" sz="2000">
                <a:latin typeface="UTM Avo" panose="02040603050506020204" pitchFamily="18" charset="0"/>
                <a:cs typeface="Times New Roman" panose="02020603050405020304" pitchFamily="18" charset="0"/>
              </a:rPr>
              <a:t>n hoặc lá...</a:t>
            </a:r>
            <a:endParaRPr lang="en-US" sz="2000">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D49F90-F06C-4902-A1D9-C580ABCB5080}"/>
              </a:ext>
            </a:extLst>
          </p:cNvPr>
          <p:cNvPicPr>
            <a:picLocks noChangeAspect="1"/>
          </p:cNvPicPr>
          <p:nvPr/>
        </p:nvPicPr>
        <p:blipFill>
          <a:blip r:embed="rId4"/>
          <a:stretch>
            <a:fillRect/>
          </a:stretch>
        </p:blipFill>
        <p:spPr>
          <a:xfrm>
            <a:off x="1736982" y="3830564"/>
            <a:ext cx="8718035" cy="1851820"/>
          </a:xfrm>
          <a:prstGeom prst="rect">
            <a:avLst/>
          </a:prstGeom>
        </p:spPr>
      </p:pic>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Có thể biểu diễn một cách sắp xếp, phân loại cụ thể</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bằng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6"/>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713210" y="2401166"/>
            <a:ext cx="9315124"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biểu diễn cách sắp xếp giá sách thành sơ đồ hình cây theo thông tin gợi ý trong bảng sau:</a:t>
            </a:r>
          </a:p>
        </p:txBody>
      </p:sp>
    </p:spTree>
    <p:custDataLst>
      <p:tags r:id="rId1"/>
    </p:custDataLst>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TỆP, THƯ MỤC, Ổ ĐĨA TRONG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Nhận biết biểu tượng</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578456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quan sát màn hình nền trong Hình 48, đọc các thông tin về </a:t>
              </a:r>
              <a:r>
                <a:rPr lang="vi-VN" sz="2000">
                  <a:solidFill>
                    <a:srgbClr val="0998D7"/>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Ổ đĩa </a:t>
              </a:r>
              <a:r>
                <a:rPr lang="vi-VN" sz="2000">
                  <a:latin typeface="UTM Avo" panose="02040603050506020204" pitchFamily="18" charset="0"/>
                  <a:cs typeface="Times New Roman" panose="02020603050405020304" pitchFamily="18" charset="0"/>
                </a:rPr>
                <a:t>ở trang 40 và cho biết biểu tượng nào là tệp, biểu tượng nào là thư mục?</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CE72FA7A-2E22-4D01-9A20-A0896ABE3F01}"/>
              </a:ext>
            </a:extLst>
          </p:cNvPr>
          <p:cNvPicPr>
            <a:picLocks noChangeAspect="1"/>
          </p:cNvPicPr>
          <p:nvPr/>
        </p:nvPicPr>
        <p:blipFill>
          <a:blip r:embed="rId8"/>
          <a:stretch>
            <a:fillRect/>
          </a:stretch>
        </p:blipFill>
        <p:spPr>
          <a:xfrm>
            <a:off x="7657053" y="2105798"/>
            <a:ext cx="3543607" cy="3596952"/>
          </a:xfrm>
          <a:prstGeom prst="rect">
            <a:avLst/>
          </a:prstGeom>
        </p:spPr>
      </p:pic>
    </p:spTree>
    <p:custDataLst>
      <p:tags r:id="rId1"/>
    </p:custDataLst>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57C0FF-3E08-4CD8-9F7C-D728D7C715BB}"/>
              </a:ext>
            </a:extLst>
          </p:cNvPr>
          <p:cNvSpPr/>
          <p:nvPr/>
        </p:nvSpPr>
        <p:spPr>
          <a:xfrm>
            <a:off x="535365" y="1314646"/>
            <a:ext cx="7419915" cy="2947025"/>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Các tệp được sắp xếp trong các thư mục để dễ quản lí và tìm kiếm, giống như việc chúng ta sắp xếp các cuốn sách vào các ngăn. Mỗi thư mục có tên riêng và biểu tượng của thư mục thường là hình kẹp giấy (Hình 49). Một thư mục Có thể chứa các thư mục khác gọi là các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on. Các thư mục con trong cùng thư mục không được trùng tên</a:t>
            </a:r>
          </a:p>
        </p:txBody>
      </p:sp>
      <p:sp>
        <p:nvSpPr>
          <p:cNvPr id="3" name="Rectangle 2">
            <a:extLst>
              <a:ext uri="{FF2B5EF4-FFF2-40B4-BE49-F238E27FC236}">
                <a16:creationId xmlns:a16="http://schemas.microsoft.com/office/drawing/2014/main" id="{5D505E70-6FFF-4823-AD10-E44225708B1A}"/>
              </a:ext>
            </a:extLst>
          </p:cNvPr>
          <p:cNvSpPr/>
          <p:nvPr/>
        </p:nvSpPr>
        <p:spPr>
          <a:xfrm>
            <a:off x="1511507" y="411926"/>
            <a:ext cx="9168986" cy="869533"/>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Thông tin trong máy tính được lưu trữ thành các tệp (tệp văn bản, tập hình ảnh, tệp video,...). Mỗi tệp đều có tên và biểu tượng.</a:t>
            </a:r>
          </a:p>
        </p:txBody>
      </p:sp>
      <p:pic>
        <p:nvPicPr>
          <p:cNvPr id="4" name="Picture 3">
            <a:extLst>
              <a:ext uri="{FF2B5EF4-FFF2-40B4-BE49-F238E27FC236}">
                <a16:creationId xmlns:a16="http://schemas.microsoft.com/office/drawing/2014/main" id="{8E14F747-906E-40D8-8951-5B5BDF3ED807}"/>
              </a:ext>
            </a:extLst>
          </p:cNvPr>
          <p:cNvPicPr>
            <a:picLocks noChangeAspect="1"/>
          </p:cNvPicPr>
          <p:nvPr/>
        </p:nvPicPr>
        <p:blipFill>
          <a:blip r:embed="rId4"/>
          <a:stretch>
            <a:fillRect/>
          </a:stretch>
        </p:blipFill>
        <p:spPr>
          <a:xfrm>
            <a:off x="644914" y="562216"/>
            <a:ext cx="734513" cy="653278"/>
          </a:xfrm>
          <a:prstGeom prst="rect">
            <a:avLst/>
          </a:prstGeom>
        </p:spPr>
      </p:pic>
      <p:pic>
        <p:nvPicPr>
          <p:cNvPr id="9" name="Picture 8">
            <a:extLst>
              <a:ext uri="{FF2B5EF4-FFF2-40B4-BE49-F238E27FC236}">
                <a16:creationId xmlns:a16="http://schemas.microsoft.com/office/drawing/2014/main" id="{B2376341-3F3B-482C-8187-240C9E02188B}"/>
              </a:ext>
            </a:extLst>
          </p:cNvPr>
          <p:cNvPicPr>
            <a:picLocks noChangeAspect="1"/>
          </p:cNvPicPr>
          <p:nvPr/>
        </p:nvPicPr>
        <p:blipFill>
          <a:blip r:embed="rId5"/>
          <a:stretch>
            <a:fillRect/>
          </a:stretch>
        </p:blipFill>
        <p:spPr>
          <a:xfrm>
            <a:off x="8135891" y="1347424"/>
            <a:ext cx="3154954" cy="1679910"/>
          </a:xfrm>
          <a:prstGeom prst="rect">
            <a:avLst/>
          </a:prstGeom>
        </p:spPr>
      </p:pic>
      <p:sp>
        <p:nvSpPr>
          <p:cNvPr id="10" name="Rectangle 9">
            <a:extLst>
              <a:ext uri="{FF2B5EF4-FFF2-40B4-BE49-F238E27FC236}">
                <a16:creationId xmlns:a16="http://schemas.microsoft.com/office/drawing/2014/main" id="{2ED6ED0E-0EC3-4C6F-AE06-F3523CCD25B9}"/>
              </a:ext>
            </a:extLst>
          </p:cNvPr>
          <p:cNvSpPr/>
          <p:nvPr/>
        </p:nvSpPr>
        <p:spPr>
          <a:xfrm>
            <a:off x="535365" y="4294859"/>
            <a:ext cx="7419915" cy="1285032"/>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Ổ đĩa</a:t>
            </a:r>
            <a:r>
              <a:rPr lang="vi-VN" sz="2000">
                <a:latin typeface="UTM Avo" panose="02040603050506020204" pitchFamily="18" charset="0"/>
                <a:cs typeface="Times New Roman" panose="02020603050405020304" pitchFamily="18" charset="0"/>
              </a:rPr>
              <a:t>: Các thư mục và tệp được lưu trữ trong các ổ đĩa</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Ổ đĩa thường được đặt tên là </a:t>
            </a:r>
            <a:r>
              <a:rPr lang="vi-VN" sz="2000">
                <a:solidFill>
                  <a:srgbClr val="0998D7"/>
                </a:solidFill>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E</a:t>
            </a:r>
            <a:r>
              <a:rPr lang="vi-VN" sz="2000">
                <a:latin typeface="UTM Avo" panose="02040603050506020204" pitchFamily="18" charset="0"/>
                <a:cs typeface="Times New Roman" panose="02020603050405020304" pitchFamily="18" charset="0"/>
              </a:rPr>
              <a:t>,... Ổ đĩa còn gọi là thư mục gốc.</a:t>
            </a:r>
          </a:p>
        </p:txBody>
      </p:sp>
      <p:sp>
        <p:nvSpPr>
          <p:cNvPr id="11" name="Rectangle 10">
            <a:extLst>
              <a:ext uri="{FF2B5EF4-FFF2-40B4-BE49-F238E27FC236}">
                <a16:creationId xmlns:a16="http://schemas.microsoft.com/office/drawing/2014/main" id="{8BD9CB80-1674-4BA5-98F3-C1AD0D15AA6D}"/>
              </a:ext>
            </a:extLst>
          </p:cNvPr>
          <p:cNvSpPr/>
          <p:nvPr/>
        </p:nvSpPr>
        <p:spPr>
          <a:xfrm>
            <a:off x="535365" y="5613079"/>
            <a:ext cx="7519237" cy="869533"/>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sơ đồ hình cây, em có thể dễ dàng hình dung việc tổ chức lưu trữ thông tin trong máy tính (Hình 50).</a:t>
            </a:r>
          </a:p>
        </p:txBody>
      </p:sp>
      <p:pic>
        <p:nvPicPr>
          <p:cNvPr id="15" name="Picture 14" descr="Diagram&#10;&#10;Description automatically generated">
            <a:extLst>
              <a:ext uri="{FF2B5EF4-FFF2-40B4-BE49-F238E27FC236}">
                <a16:creationId xmlns:a16="http://schemas.microsoft.com/office/drawing/2014/main" id="{475AB769-60CE-4681-98D7-9B77F176DB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4200" y="3148417"/>
            <a:ext cx="2621507" cy="3328704"/>
          </a:xfrm>
          <a:prstGeom prst="rect">
            <a:avLst/>
          </a:prstGeom>
        </p:spPr>
      </p:pic>
    </p:spTree>
    <p:custDataLst>
      <p:tags r:id="rId1"/>
    </p:custDataLst>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Ổ đĩa, thư mục và tập trong máy tính được tổ chức,</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dưới dạng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5"/>
          <a:stretch>
            <a:fillRect/>
          </a:stretch>
        </p:blipFill>
        <p:spPr>
          <a:xfrm>
            <a:off x="39994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398250" y="2401166"/>
            <a:ext cx="9315124"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Câu nào sau đây là sai?</a:t>
            </a:r>
          </a:p>
        </p:txBody>
      </p:sp>
      <p:sp>
        <p:nvSpPr>
          <p:cNvPr id="17" name="Rectangle 16">
            <a:extLst>
              <a:ext uri="{FF2B5EF4-FFF2-40B4-BE49-F238E27FC236}">
                <a16:creationId xmlns:a16="http://schemas.microsoft.com/office/drawing/2014/main" id="{649B9E90-2B13-410F-B826-DD93E87AA902}"/>
              </a:ext>
            </a:extLst>
          </p:cNvPr>
          <p:cNvSpPr/>
          <p:nvPr/>
        </p:nvSpPr>
        <p:spPr>
          <a:xfrm>
            <a:off x="1748692" y="2894314"/>
            <a:ext cx="9323937"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Một ổ đĩa có thể chứa nhiều thư mục. </a:t>
            </a:r>
          </a:p>
        </p:txBody>
      </p:sp>
      <p:sp>
        <p:nvSpPr>
          <p:cNvPr id="18" name="Rectangle 17">
            <a:extLst>
              <a:ext uri="{FF2B5EF4-FFF2-40B4-BE49-F238E27FC236}">
                <a16:creationId xmlns:a16="http://schemas.microsoft.com/office/drawing/2014/main" id="{ACE2B0C8-C803-4E96-B1E5-93E0D0180152}"/>
              </a:ext>
            </a:extLst>
          </p:cNvPr>
          <p:cNvSpPr/>
          <p:nvPr/>
        </p:nvSpPr>
        <p:spPr>
          <a:xfrm>
            <a:off x="1748691" y="3382974"/>
            <a:ext cx="9323937" cy="515526"/>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Một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thể chứa nhiều tập và thư mục con.</a:t>
            </a:r>
            <a:endParaRPr lang="en-US" sz="2000"/>
          </a:p>
        </p:txBody>
      </p:sp>
      <p:sp>
        <p:nvSpPr>
          <p:cNvPr id="19" name="Rectangle 18">
            <a:extLst>
              <a:ext uri="{FF2B5EF4-FFF2-40B4-BE49-F238E27FC236}">
                <a16:creationId xmlns:a16="http://schemas.microsoft.com/office/drawing/2014/main" id="{BD46D696-D2C9-45D4-A1BF-3B87E05CF7D3}"/>
              </a:ext>
            </a:extLst>
          </p:cNvPr>
          <p:cNvSpPr/>
          <p:nvPr/>
        </p:nvSpPr>
        <p:spPr>
          <a:xfrm>
            <a:off x="1748692" y="3871634"/>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Thư mục có thể chứa nhiều thư mục con cùng tên.</a:t>
            </a:r>
          </a:p>
        </p:txBody>
      </p:sp>
      <p:sp>
        <p:nvSpPr>
          <p:cNvPr id="20" name="Rectangle 19">
            <a:extLst>
              <a:ext uri="{FF2B5EF4-FFF2-40B4-BE49-F238E27FC236}">
                <a16:creationId xmlns:a16="http://schemas.microsoft.com/office/drawing/2014/main" id="{B90C3809-9BD3-4E81-ABAA-A46D1CDFC900}"/>
              </a:ext>
            </a:extLst>
          </p:cNvPr>
          <p:cNvSpPr/>
          <p:nvPr/>
        </p:nvSpPr>
        <p:spPr>
          <a:xfrm>
            <a:off x="1748691" y="4364782"/>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Có thể có hai tập cùng tên nằm ở hai thư mục khác nhau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B69E098E-84FE-48B6-B163-1029AE004506}"/>
              </a:ext>
            </a:extLst>
          </p:cNvPr>
          <p:cNvSpPr/>
          <p:nvPr/>
        </p:nvSpPr>
        <p:spPr>
          <a:xfrm>
            <a:off x="1728314" y="3945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8847B3B5-7324-400D-BAAD-81181F5EF734}"/>
              </a:ext>
            </a:extLst>
          </p:cNvPr>
          <p:cNvSpPr/>
          <p:nvPr/>
        </p:nvSpPr>
        <p:spPr>
          <a:xfrm>
            <a:off x="1436092" y="4923264"/>
            <a:ext cx="7149108"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ổ đĩa tên là gì? Thư mục </a:t>
            </a:r>
            <a:r>
              <a:rPr lang="vi-VN" sz="2000">
                <a:solidFill>
                  <a:srgbClr val="0998D7"/>
                </a:solidFill>
                <a:latin typeface="UTM Avo" panose="02040603050506020204" pitchFamily="18" charset="0"/>
                <a:cs typeface="Times New Roman" panose="02020603050405020304" pitchFamily="18" charset="0"/>
              </a:rPr>
              <a:t>Truyen tranh </a:t>
            </a:r>
            <a:r>
              <a:rPr lang="vi-VN" sz="2000">
                <a:latin typeface="UTM Avo" panose="02040603050506020204" pitchFamily="18" charset="0"/>
                <a:cs typeface="Times New Roman" panose="02020603050405020304" pitchFamily="18" charset="0"/>
              </a:rPr>
              <a:t>chứa tệp và thư mục nào?</a:t>
            </a:r>
          </a:p>
        </p:txBody>
      </p:sp>
      <p:pic>
        <p:nvPicPr>
          <p:cNvPr id="25" name="Picture 24" descr="Diagram&#10;&#10;Description automatically generated">
            <a:extLst>
              <a:ext uri="{FF2B5EF4-FFF2-40B4-BE49-F238E27FC236}">
                <a16:creationId xmlns:a16="http://schemas.microsoft.com/office/drawing/2014/main" id="{531FCE06-EB0C-4530-8E94-858085D491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9413" y="3140888"/>
            <a:ext cx="2387789" cy="3031937"/>
          </a:xfrm>
          <a:prstGeom prst="rect">
            <a:avLst/>
          </a:prstGeom>
        </p:spPr>
      </p:pic>
    </p:spTree>
    <p:custDataLst>
      <p:tags r:id="rId1"/>
    </p:custDataLst>
    <p:extLst>
      <p:ext uri="{BB962C8B-B14F-4D97-AF65-F5344CB8AC3E}">
        <p14:creationId xmlns:p14="http://schemas.microsoft.com/office/powerpoint/2010/main" val="2063526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5A6CC-D588-497F-9387-C877909473D8}"/>
              </a:ext>
            </a:extLst>
          </p:cNvPr>
          <p:cNvPicPr>
            <a:picLocks noChangeAspect="1"/>
          </p:cNvPicPr>
          <p:nvPr/>
        </p:nvPicPr>
        <p:blipFill>
          <a:blip r:embed="rId4"/>
          <a:stretch>
            <a:fillRect/>
          </a:stretch>
        </p:blipFill>
        <p:spPr>
          <a:xfrm>
            <a:off x="5511674" y="301272"/>
            <a:ext cx="6423523" cy="5919550"/>
          </a:xfrm>
          <a:prstGeom prst="rect">
            <a:avLst/>
          </a:prstGeom>
        </p:spPr>
      </p:pic>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Sơ đồ nào sau đây không phải là sơ đồ hình cây?</a:t>
            </a:r>
          </a:p>
        </p:txBody>
      </p:sp>
      <p:sp>
        <p:nvSpPr>
          <p:cNvPr id="10" name="Rectangle 9">
            <a:extLst>
              <a:ext uri="{FF2B5EF4-FFF2-40B4-BE49-F238E27FC236}">
                <a16:creationId xmlns:a16="http://schemas.microsoft.com/office/drawing/2014/main" id="{E9770DC8-2D80-4B12-B179-29CF25F904DF}"/>
              </a:ext>
            </a:extLst>
          </p:cNvPr>
          <p:cNvSpPr/>
          <p:nvPr/>
        </p:nvSpPr>
        <p:spPr>
          <a:xfrm>
            <a:off x="635645" y="2435093"/>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thư mục </a:t>
            </a:r>
            <a:r>
              <a:rPr lang="vi-VN" sz="2000">
                <a:solidFill>
                  <a:srgbClr val="0998D7"/>
                </a:solidFill>
                <a:latin typeface="UTM Avo" panose="02040603050506020204" pitchFamily="18" charset="0"/>
                <a:cs typeface="Times New Roman" panose="02020603050405020304" pitchFamily="18" charset="0"/>
              </a:rPr>
              <a:t>Co-nan</a:t>
            </a:r>
            <a:r>
              <a:rPr lang="vi-VN" sz="2000">
                <a:latin typeface="UTM Avo" panose="02040603050506020204" pitchFamily="18" charset="0"/>
                <a:cs typeface="Times New Roman" panose="02020603050405020304" pitchFamily="18" charset="0"/>
              </a:rPr>
              <a:t> nằm trong thư mục nào?</a:t>
            </a:r>
          </a:p>
        </p:txBody>
      </p:sp>
      <p:pic>
        <p:nvPicPr>
          <p:cNvPr id="12" name="Picture 11" descr="Diagram&#10;&#10;Description automatically generated">
            <a:extLst>
              <a:ext uri="{FF2B5EF4-FFF2-40B4-BE49-F238E27FC236}">
                <a16:creationId xmlns:a16="http://schemas.microsoft.com/office/drawing/2014/main" id="{26806619-0DAE-4BBE-8363-6EF8C7969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190" y="3472583"/>
            <a:ext cx="2387789" cy="3031937"/>
          </a:xfrm>
          <a:prstGeom prst="rect">
            <a:avLst/>
          </a:prstGeom>
        </p:spPr>
      </p:pic>
      <p:sp>
        <p:nvSpPr>
          <p:cNvPr id="14" name="Oval 13">
            <a:extLst>
              <a:ext uri="{FF2B5EF4-FFF2-40B4-BE49-F238E27FC236}">
                <a16:creationId xmlns:a16="http://schemas.microsoft.com/office/drawing/2014/main" id="{0CC68900-EAA1-4BF9-BC9B-3C403A82CE92}"/>
              </a:ext>
            </a:extLst>
          </p:cNvPr>
          <p:cNvSpPr/>
          <p:nvPr/>
        </p:nvSpPr>
        <p:spPr>
          <a:xfrm>
            <a:off x="10283034" y="2563919"/>
            <a:ext cx="374806" cy="35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Picture 15">
            <a:extLst>
              <a:ext uri="{FF2B5EF4-FFF2-40B4-BE49-F238E27FC236}">
                <a16:creationId xmlns:a16="http://schemas.microsoft.com/office/drawing/2014/main" id="{2D8C3E9D-E8E9-471D-ACBD-32C20ACB11E2}"/>
              </a:ext>
            </a:extLst>
          </p:cNvPr>
          <p:cNvPicPr>
            <a:picLocks noChangeAspect="1"/>
          </p:cNvPicPr>
          <p:nvPr/>
        </p:nvPicPr>
        <p:blipFill>
          <a:blip r:embed="rId7"/>
          <a:stretch>
            <a:fillRect/>
          </a:stretch>
        </p:blipFill>
        <p:spPr>
          <a:xfrm>
            <a:off x="11317473" y="282610"/>
            <a:ext cx="589731" cy="520622"/>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AA60E8C5-ABA0-481B-908D-94CD441E0CEB"/>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P-6\uFFFD{44A87FE5-6518-44B1-B20F-A499C7EE3CD9}&quot;,&quot;E:\\GIAO AN MOI\\LOP 3 MOI\\2.SLIDE BAIGIANG TIN HOC 3 KNTTVCS-20220708T053241Z-001\\2.SLIDE BAIGIANG TIN HOC 3 KNTTV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TIN HOC 3 - BAI (8) SƠ ĐỒ HÌNH CÂY-TỔ CHỨC THÔNG TIN TRONG MÁY TÍNH"/>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TIMING" val="|4.6|21.8|32.7|2.7|1.5|1.1"/>
  <p:tag name="GENSWF_SLIDE_UID" val="{C5D23370-DCA7-4B49-8699-BF3F6C65A90B}:3126"/>
</p:tagLst>
</file>

<file path=ppt/tags/tag11.xml><?xml version="1.0" encoding="utf-8"?>
<p:tagLst xmlns:a="http://schemas.openxmlformats.org/drawingml/2006/main" xmlns:r="http://schemas.openxmlformats.org/officeDocument/2006/relationships" xmlns:p="http://schemas.openxmlformats.org/presentationml/2006/main">
  <p:tag name="GENSWF_SLIDE_UID" val="{5DF12A7A-A377-4CE5-8F38-10613CB27CE2}:3127"/>
</p:tagLst>
</file>

<file path=ppt/tags/tag12.xml><?xml version="1.0" encoding="utf-8"?>
<p:tagLst xmlns:a="http://schemas.openxmlformats.org/drawingml/2006/main" xmlns:r="http://schemas.openxmlformats.org/officeDocument/2006/relationships" xmlns:p="http://schemas.openxmlformats.org/presentationml/2006/main">
  <p:tag name="GENSWF_SLIDE_UID" val="{53198B2C-4683-41A0-9EE3-296C48AC4221}: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3CA7552A-BA4D-4A82-8ECE-ED7A36D31849}:2959"/>
</p:tagLst>
</file>

<file path=ppt/tags/tag3.xml><?xml version="1.0" encoding="utf-8"?>
<p:tagLst xmlns:a="http://schemas.openxmlformats.org/drawingml/2006/main" xmlns:r="http://schemas.openxmlformats.org/officeDocument/2006/relationships" xmlns:p="http://schemas.openxmlformats.org/presentationml/2006/main">
  <p:tag name="GENSWF_SLIDE_UID" val="{37A31636-AB89-40E4-A268-9DD7EBD0381E}:3073"/>
</p:tagLst>
</file>

<file path=ppt/tags/tag4.xml><?xml version="1.0" encoding="utf-8"?>
<p:tagLst xmlns:a="http://schemas.openxmlformats.org/drawingml/2006/main" xmlns:r="http://schemas.openxmlformats.org/officeDocument/2006/relationships" xmlns:p="http://schemas.openxmlformats.org/presentationml/2006/main">
  <p:tag name="GENSWF_SLIDE_UID" val="{DC3E0545-20F0-4DE2-BB30-15D20684B08B}:3149"/>
</p:tagLst>
</file>

<file path=ppt/tags/tag5.xml><?xml version="1.0" encoding="utf-8"?>
<p:tagLst xmlns:a="http://schemas.openxmlformats.org/drawingml/2006/main" xmlns:r="http://schemas.openxmlformats.org/officeDocument/2006/relationships" xmlns:p="http://schemas.openxmlformats.org/presentationml/2006/main">
  <p:tag name="GENSWF_SLIDE_UID" val="{F695318A-DF8C-478C-91CF-692502E61ECB}:3074"/>
</p:tagLst>
</file>

<file path=ppt/tags/tag6.xml><?xml version="1.0" encoding="utf-8"?>
<p:tagLst xmlns:a="http://schemas.openxmlformats.org/drawingml/2006/main" xmlns:r="http://schemas.openxmlformats.org/officeDocument/2006/relationships" xmlns:p="http://schemas.openxmlformats.org/presentationml/2006/main">
  <p:tag name="GENSWF_SLIDE_UID" val="{D019D96B-0FC1-4BFF-BA85-AC09FD1D1166}:3035"/>
</p:tagLst>
</file>

<file path=ppt/tags/tag7.xml><?xml version="1.0" encoding="utf-8"?>
<p:tagLst xmlns:a="http://schemas.openxmlformats.org/drawingml/2006/main" xmlns:r="http://schemas.openxmlformats.org/officeDocument/2006/relationships" xmlns:p="http://schemas.openxmlformats.org/presentationml/2006/main">
  <p:tag name="GENSWF_SLIDE_UID" val="{8137D36A-FEF6-4B15-B3E4-CAF72526F3DD}:3150"/>
</p:tagLst>
</file>

<file path=ppt/tags/tag8.xml><?xml version="1.0" encoding="utf-8"?>
<p:tagLst xmlns:a="http://schemas.openxmlformats.org/drawingml/2006/main" xmlns:r="http://schemas.openxmlformats.org/officeDocument/2006/relationships" xmlns:p="http://schemas.openxmlformats.org/presentationml/2006/main">
  <p:tag name="GENSWF_SLIDE_UID" val="{5C48E5BD-283E-4BE3-8986-C6E9E55B7CA3}:3151"/>
</p:tagLst>
</file>

<file path=ppt/tags/tag9.xml><?xml version="1.0" encoding="utf-8"?>
<p:tagLst xmlns:a="http://schemas.openxmlformats.org/drawingml/2006/main" xmlns:r="http://schemas.openxmlformats.org/officeDocument/2006/relationships" xmlns:p="http://schemas.openxmlformats.org/presentationml/2006/main">
  <p:tag name="GENSWF_SLIDE_UID" val="{6E225827-8D4F-44F8-8ECA-95A3C61B41DB}:3153"/>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5548</TotalTime>
  <Words>752</Words>
  <Application>Microsoft Office PowerPoint</Application>
  <PresentationFormat>Widescreen</PresentationFormat>
  <Paragraphs>59</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等线</vt:lpstr>
      <vt:lpstr>Arial</vt:lpstr>
      <vt:lpstr>Calibri</vt:lpstr>
      <vt:lpstr>iCiel Cadena</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HOC 3 - BAI (8) SƠ ĐỒ HÌNH CÂY-TỔ CHỨC THÔNG TIN TRONG MÁY TÍNH</dc:title>
  <dc:creator>Uyen Uyen</dc:creator>
  <cp:lastModifiedBy>Văn Ngọ</cp:lastModifiedBy>
  <cp:revision>185</cp:revision>
  <dcterms:created xsi:type="dcterms:W3CDTF">2021-11-14T08:33:55Z</dcterms:created>
  <dcterms:modified xsi:type="dcterms:W3CDTF">2024-05-25T06:54:21Z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2024-05-25T06:54:02Z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cc0cbe3d-08f6-479b-9906-bdac08861b8a</vt:lpwstr>
  </property>
  <property fmtid="{D5CDD505-2E9C-101B-9397-08002B2CF9AE}" pid="7" name="MSIP_Label_defa4170-0d19-0005-0004-bc88714345d2_ActionId">
    <vt:lpwstr>b24b4451-6f67-40e9-9def-e39b30a8d204</vt:lpwstr>
  </property>
  <property fmtid="{D5CDD505-2E9C-101B-9397-08002B2CF9AE}" pid="8" name="MSIP_Label_defa4170-0d19-0005-0004-bc88714345d2_ContentBits">
    <vt:lpwstr>0</vt:lpwstr>
  </property>
</Properties>
</file>